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57" r:id="rId4"/>
    <p:sldId id="269" r:id="rId5"/>
    <p:sldId id="284" r:id="rId6"/>
    <p:sldId id="285" r:id="rId7"/>
    <p:sldId id="286" r:id="rId8"/>
    <p:sldId id="287" r:id="rId9"/>
    <p:sldId id="259" r:id="rId10"/>
    <p:sldId id="275" r:id="rId11"/>
    <p:sldId id="277" r:id="rId12"/>
    <p:sldId id="276" r:id="rId13"/>
    <p:sldId id="283" r:id="rId14"/>
    <p:sldId id="280" r:id="rId15"/>
    <p:sldId id="278" r:id="rId16"/>
    <p:sldId id="279" r:id="rId17"/>
    <p:sldId id="28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  <a:srgbClr val="FF6300"/>
    <a:srgbClr val="A70000"/>
    <a:srgbClr val="0056D4"/>
    <a:srgbClr val="6C5D42"/>
    <a:srgbClr val="009A63"/>
    <a:srgbClr val="6C5E41"/>
    <a:srgbClr val="911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78"/>
    <p:restoredTop sz="96327"/>
  </p:normalViewPr>
  <p:slideViewPr>
    <p:cSldViewPr snapToGrid="0">
      <p:cViewPr varScale="1">
        <p:scale>
          <a:sx n="151" d="100"/>
          <a:sy n="151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2FCE0-DA4C-A636-93D4-1771B7440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355F9C-C888-19E5-6C9E-19BEF7B25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194335-7F49-AB0D-9C3D-8905D16D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D425-8782-FF48-862A-1A5F58CAC50D}" type="datetimeFigureOut">
              <a:rPr kumimoji="1" lang="zh-CN" altLang="en-US" smtClean="0"/>
              <a:t>2024/3/21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EDF410-981B-B593-0283-3ACC1A4DF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A1B1A0-355D-85AF-7B42-9F75AA0B1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9BEC-4A41-F04C-8F94-1B78D9996C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1068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5E3ED-6403-494E-6961-EFC5AA88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D6AEC4-217E-340C-FAD6-EC3A831CB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50C558-DC45-A418-3C0B-54B33F2B4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D425-8782-FF48-862A-1A5F58CAC50D}" type="datetimeFigureOut">
              <a:rPr kumimoji="1" lang="zh-CN" altLang="en-US" smtClean="0"/>
              <a:t>2024/3/21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9DD610-7A9D-89E1-95C0-F78136FF8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4220FB-5A65-ADD1-300E-F2154A970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9BEC-4A41-F04C-8F94-1B78D9996C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7043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F3761A1-DC5E-E60A-148F-65D0F37F25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F58E30-E09F-9E42-E3F5-EC8306728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1AD41B-80A7-1D2F-7743-6A8756AB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D425-8782-FF48-862A-1A5F58CAC50D}" type="datetimeFigureOut">
              <a:rPr kumimoji="1" lang="zh-CN" altLang="en-US" smtClean="0"/>
              <a:t>2024/3/21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C103CA-A030-19AB-82B2-5C8186D74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C74068-0549-5870-5EF6-35F31A2B5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9BEC-4A41-F04C-8F94-1B78D9996C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0182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A7EB5-38F5-067A-665B-A72005E8A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CE231E-7C55-C1FD-43AF-4EAB0063A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DD7221-8174-1620-5AB3-34F4B18C3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D425-8782-FF48-862A-1A5F58CAC50D}" type="datetimeFigureOut">
              <a:rPr kumimoji="1" lang="zh-CN" altLang="en-US" smtClean="0"/>
              <a:t>2024/3/21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08F60F-13A0-F700-329E-623F6F50F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B9897B-1AB9-F4F2-92A3-B42EAC8DD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9BEC-4A41-F04C-8F94-1B78D9996C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5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7BCE8-705F-DD73-B3A3-4DDBDAAB7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B0E755-E541-61EF-BF1A-BB96C1DAF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EC50EB-BB38-8453-C161-0277616F7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D425-8782-FF48-862A-1A5F58CAC50D}" type="datetimeFigureOut">
              <a:rPr kumimoji="1" lang="zh-CN" altLang="en-US" smtClean="0"/>
              <a:t>2024/3/21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FE5CBC-F428-EF84-1D98-8ECCA4A1D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ED30D5-66F9-68FA-55A0-4DC71524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9BEC-4A41-F04C-8F94-1B78D9996C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0591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BF621-64FD-A521-5814-3C7C2454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6100E7-A661-175A-722F-1C3068252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69503D-FFF3-C0AD-B843-145EEEB71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8015A3-009D-CCA6-2709-A01C7C26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D425-8782-FF48-862A-1A5F58CAC50D}" type="datetimeFigureOut">
              <a:rPr kumimoji="1" lang="zh-CN" altLang="en-US" smtClean="0"/>
              <a:t>2024/3/21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715540-512E-3D63-523C-F7BB4BEF4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4497E1-3B69-5FB1-C568-CF2C7D32D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9BEC-4A41-F04C-8F94-1B78D9996C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4442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FA8700-EABE-4338-9FA6-0A531BD9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90FDB9-7E60-468D-E4D7-C5DAC70A1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80D364-F80C-0456-E488-8ACD87576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60A8464-DE05-9318-FCC2-074C6926CD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E9B5A6A-C03E-1213-A132-CD9BA42DE2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FEE05F3-7611-B60B-7BFF-E1069076F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D425-8782-FF48-862A-1A5F58CAC50D}" type="datetimeFigureOut">
              <a:rPr kumimoji="1" lang="zh-CN" altLang="en-US" smtClean="0"/>
              <a:t>2024/3/21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1868C6D-0D66-94C3-B48D-0C3E907F5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E9C61B3-4874-3234-FB01-838249178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9BEC-4A41-F04C-8F94-1B78D9996C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1926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CC49D5-B5BD-670E-881B-3D4BF6CA0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38AB21-DFB9-CB8A-2836-2BCE66455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D425-8782-FF48-862A-1A5F58CAC50D}" type="datetimeFigureOut">
              <a:rPr kumimoji="1" lang="zh-CN" altLang="en-US" smtClean="0"/>
              <a:t>2024/3/21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666362-2FDF-99CA-9993-091441E88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EED8B1-21DE-121D-356F-874AD4019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9BEC-4A41-F04C-8F94-1B78D9996C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2815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F369C4B-C18A-C663-F103-1DC9C18C5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D425-8782-FF48-862A-1A5F58CAC50D}" type="datetimeFigureOut">
              <a:rPr kumimoji="1" lang="zh-CN" altLang="en-US" smtClean="0"/>
              <a:t>2024/3/21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66E059-4258-1309-F290-C94B307F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6C9DD0-EFE2-1DEF-DAAC-6DFAD50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9BEC-4A41-F04C-8F94-1B78D9996C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5335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CFD10-DB40-6FA1-1A97-E102BB5B8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162878-BEF6-1D42-38EE-89399E32F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C45586-54E0-F597-FABC-B38448656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9F817-3238-E733-8CAC-E0172072F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D425-8782-FF48-862A-1A5F58CAC50D}" type="datetimeFigureOut">
              <a:rPr kumimoji="1" lang="zh-CN" altLang="en-US" smtClean="0"/>
              <a:t>2024/3/21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2B9955-96EE-F0F2-F2C1-E933FEE8B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EC3790-90AA-AE7C-FA59-C7FA186C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9BEC-4A41-F04C-8F94-1B78D9996C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3836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89241-A245-09EA-2F05-144F0D5C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5098DEB-AB33-1E2C-9632-A77A9017D9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B69761-3F01-65C6-8E21-6E545D3A0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D51F83-CD18-460E-1522-1CBC1C23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D425-8782-FF48-862A-1A5F58CAC50D}" type="datetimeFigureOut">
              <a:rPr kumimoji="1" lang="zh-CN" altLang="en-US" smtClean="0"/>
              <a:t>2024/3/21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18999F-9D1A-7D29-2E7C-E4F49CFD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7FF05A-6FE9-9EB3-22F2-8DE49F425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9BEC-4A41-F04C-8F94-1B78D9996C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156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517703E-1B08-68B5-BB23-35BFD800C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57D34C-9245-AF02-B5CC-C16897E8D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96046C-9F07-BBDF-6813-C963034FD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9D425-8782-FF48-862A-1A5F58CAC50D}" type="datetimeFigureOut">
              <a:rPr kumimoji="1" lang="zh-CN" altLang="en-US" smtClean="0"/>
              <a:t>2024/3/21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DB1834-3CE3-7D53-D2D4-269593B69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AA6984-AA24-6388-6418-A32F227AD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A9BEC-4A41-F04C-8F94-1B78D9996C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1625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27DE881-B6DF-1D80-615C-26DC65BC58EC}"/>
              </a:ext>
            </a:extLst>
          </p:cNvPr>
          <p:cNvSpPr txBox="1"/>
          <p:nvPr/>
        </p:nvSpPr>
        <p:spPr>
          <a:xfrm>
            <a:off x="2178330" y="1122050"/>
            <a:ext cx="79640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911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Converged Optimizer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D86278-A436-672A-8E62-FB3F3B9134B5}"/>
              </a:ext>
            </a:extLst>
          </p:cNvPr>
          <p:cNvSpPr txBox="1"/>
          <p:nvPr/>
        </p:nvSpPr>
        <p:spPr>
          <a:xfrm>
            <a:off x="4432894" y="3937819"/>
            <a:ext cx="26958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>
                <a:solidFill>
                  <a:srgbClr val="6C5E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Mar, 2024</a:t>
            </a:r>
            <a:endParaRPr kumimoji="1" lang="zh-CN" altLang="en-US" sz="4400" dirty="0">
              <a:solidFill>
                <a:srgbClr val="6C5E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472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376A-F93B-2BF0-BD81-98433861F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3C5D53D-70F2-2537-3875-6549FE971A13}"/>
              </a:ext>
            </a:extLst>
          </p:cNvPr>
          <p:cNvSpPr txBox="1"/>
          <p:nvPr/>
        </p:nvSpPr>
        <p:spPr>
          <a:xfrm>
            <a:off x="110938" y="0"/>
            <a:ext cx="2467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2BD7468-7BB9-F0BC-FE48-110721E08983}"/>
              </a:ext>
            </a:extLst>
          </p:cNvPr>
          <p:cNvSpPr txBox="1"/>
          <p:nvPr/>
        </p:nvSpPr>
        <p:spPr>
          <a:xfrm>
            <a:off x="132710" y="892628"/>
            <a:ext cx="4990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 1: Better Cost Estimation</a:t>
            </a:r>
            <a:endParaRPr kumimoji="1" lang="zh-CN" altLang="en-US" sz="24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DF2D79-7DF8-C8F2-9105-6B673B05D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82" y="1757548"/>
            <a:ext cx="4229018" cy="51004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7C2431-768D-03A0-4BAC-1C4BE2846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9035"/>
            <a:ext cx="3438187" cy="5235971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2E32595E-1F98-1B0E-D9AF-5B3ADF5C45DF}"/>
              </a:ext>
            </a:extLst>
          </p:cNvPr>
          <p:cNvCxnSpPr/>
          <p:nvPr/>
        </p:nvCxnSpPr>
        <p:spPr>
          <a:xfrm>
            <a:off x="5698672" y="1650584"/>
            <a:ext cx="0" cy="501287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ED5267A-F475-7C8B-40BC-FC8A60A0A2B4}"/>
              </a:ext>
            </a:extLst>
          </p:cNvPr>
          <p:cNvSpPr txBox="1"/>
          <p:nvPr/>
        </p:nvSpPr>
        <p:spPr>
          <a:xfrm>
            <a:off x="3306542" y="1757548"/>
            <a:ext cx="2310484" cy="1119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/>
              <a:t>GrainDB: (112ms)</a:t>
            </a:r>
          </a:p>
          <a:p>
            <a:pPr>
              <a:lnSpc>
                <a:spcPct val="150000"/>
              </a:lnSpc>
            </a:pP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Hash Cost: </a:t>
            </a:r>
            <a:r>
              <a:rPr lang="en-US" altLang="zh-CN" sz="1400" dirty="0">
                <a:solidFill>
                  <a:srgbClr val="000000"/>
                </a:solidFill>
                <a:effectLst/>
              </a:rPr>
              <a:t>4445760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True Cost: </a:t>
            </a:r>
            <a:r>
              <a:rPr lang="en-US" altLang="zh-CN" sz="1400" dirty="0">
                <a:solidFill>
                  <a:srgbClr val="000000"/>
                </a:solidFill>
                <a:effectLst/>
              </a:rPr>
              <a:t>2686677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2C208C-4FDA-F510-C78A-6D1ADD5BC07D}"/>
              </a:ext>
            </a:extLst>
          </p:cNvPr>
          <p:cNvSpPr txBox="1"/>
          <p:nvPr/>
        </p:nvSpPr>
        <p:spPr>
          <a:xfrm>
            <a:off x="5899248" y="1757548"/>
            <a:ext cx="1863158" cy="1619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/>
              <a:t>Ours: (19ms)</a:t>
            </a:r>
          </a:p>
          <a:p>
            <a:pPr>
              <a:lnSpc>
                <a:spcPct val="150000"/>
              </a:lnSpc>
            </a:pP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Hash Cost: </a:t>
            </a:r>
            <a:r>
              <a:rPr lang="en-US" altLang="zh-CN" sz="1400" dirty="0">
                <a:solidFill>
                  <a:srgbClr val="000000"/>
                </a:solidFill>
                <a:effectLst/>
              </a:rPr>
              <a:t>4585610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True Cost: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effectLst/>
              </a:rPr>
              <a:t>168097</a:t>
            </a:r>
            <a:endParaRPr lang="zh-CN" altLang="en-US" sz="1400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F43AF42-9C3B-8CBE-EA99-5FB142223105}"/>
              </a:ext>
            </a:extLst>
          </p:cNvPr>
          <p:cNvSpPr/>
          <p:nvPr/>
        </p:nvSpPr>
        <p:spPr>
          <a:xfrm>
            <a:off x="9968593" y="2726871"/>
            <a:ext cx="2223407" cy="24574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0066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D283C-C5E2-C8C5-91D9-2DCB1C217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28291A1-3206-F733-4CC2-D25323A30322}"/>
              </a:ext>
            </a:extLst>
          </p:cNvPr>
          <p:cNvSpPr txBox="1"/>
          <p:nvPr/>
        </p:nvSpPr>
        <p:spPr>
          <a:xfrm>
            <a:off x="110938" y="0"/>
            <a:ext cx="2467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200639-E958-9513-8B9F-0FC940563827}"/>
              </a:ext>
            </a:extLst>
          </p:cNvPr>
          <p:cNvSpPr txBox="1"/>
          <p:nvPr/>
        </p:nvSpPr>
        <p:spPr>
          <a:xfrm>
            <a:off x="132710" y="892628"/>
            <a:ext cx="6373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 2: Better Leveraging Graph Indices</a:t>
            </a:r>
            <a:endParaRPr kumimoji="1" lang="zh-CN" altLang="en-US" sz="24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2C9EFB87-4240-2CE1-F5F5-322E0AB83826}"/>
              </a:ext>
            </a:extLst>
          </p:cNvPr>
          <p:cNvSpPr/>
          <p:nvPr/>
        </p:nvSpPr>
        <p:spPr>
          <a:xfrm>
            <a:off x="568225" y="4011106"/>
            <a:ext cx="4669697" cy="1903108"/>
          </a:xfrm>
          <a:prstGeom prst="roundRect">
            <a:avLst/>
          </a:prstGeom>
          <a:noFill/>
          <a:ln w="22225"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DC36FA9-7433-1B54-A9D2-0370E6C29D88}"/>
                  </a:ext>
                </a:extLst>
              </p:cNvPr>
              <p:cNvSpPr txBox="1"/>
              <p:nvPr/>
            </p:nvSpPr>
            <p:spPr>
              <a:xfrm>
                <a:off x="568225" y="6076165"/>
                <a:ext cx="10766024" cy="70788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𝒑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𝒄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𝒑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𝟐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𝒓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Contributor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Follows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Contribute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Contributor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 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Repository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 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Hash join cannot be replaced with </a:t>
                </a:r>
                <a:r>
                  <a:rPr kumimoji="1" lang="en-US" altLang="zh-CN" sz="2000" b="1" dirty="0" err="1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GetNeighbor</a:t>
                </a:r>
                <a:endParaRPr kumimoji="1" lang="zh-CN" altLang="en-US" sz="2000" b="1" dirty="0">
                  <a:solidFill>
                    <a:srgbClr val="009A6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DC36FA9-7433-1B54-A9D2-0370E6C2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25" y="6076165"/>
                <a:ext cx="10766024" cy="707886"/>
              </a:xfrm>
              <a:prstGeom prst="rect">
                <a:avLst/>
              </a:prstGeom>
              <a:blipFill>
                <a:blip r:embed="rId2"/>
                <a:stretch>
                  <a:fillRect l="-118" t="-5263" b="-14035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C952414D-6763-74A5-E050-F9C21F232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76" y="4058606"/>
            <a:ext cx="4144581" cy="18311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B123095-9D58-427A-5C2B-267984E44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80" y="2644274"/>
            <a:ext cx="4742312" cy="322449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68C5A8E-C259-706C-9AFA-54355F948823}"/>
              </a:ext>
            </a:extLst>
          </p:cNvPr>
          <p:cNvSpPr txBox="1"/>
          <p:nvPr/>
        </p:nvSpPr>
        <p:spPr>
          <a:xfrm>
            <a:off x="1009155" y="1533605"/>
            <a:ext cx="8069531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400" b="1" dirty="0"/>
              <a:t>That is, in the graph query, cost of </a:t>
            </a:r>
            <a:r>
              <a:rPr kumimoji="1" lang="en-US" altLang="zh-CN" sz="1400" b="1" dirty="0" err="1"/>
              <a:t>GetNeighbor</a:t>
            </a:r>
            <a:r>
              <a:rPr kumimoji="1" lang="en-US" altLang="zh-CN" sz="1400" b="1" dirty="0"/>
              <a:t> is considered in finding the optimal plan</a:t>
            </a:r>
            <a:endParaRPr lang="zh-CN" altLang="en-US" sz="14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F167233-BBA2-6284-6093-BFEB05A35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02" y="2487088"/>
            <a:ext cx="6090817" cy="103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79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0264E-AB43-02C4-BC2A-77EDF7029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D89E43E-55C9-4779-D3E0-A086EE15BFBA}"/>
              </a:ext>
            </a:extLst>
          </p:cNvPr>
          <p:cNvSpPr txBox="1"/>
          <p:nvPr/>
        </p:nvSpPr>
        <p:spPr>
          <a:xfrm>
            <a:off x="110938" y="0"/>
            <a:ext cx="2467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4DBF578-DF86-A8B9-506D-7E96FED10FAD}"/>
              </a:ext>
            </a:extLst>
          </p:cNvPr>
          <p:cNvSpPr txBox="1"/>
          <p:nvPr/>
        </p:nvSpPr>
        <p:spPr>
          <a:xfrm>
            <a:off x="132710" y="892628"/>
            <a:ext cx="7019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 3: </a:t>
            </a:r>
            <a:r>
              <a:rPr kumimoji="1" lang="en-US" altLang="zh-CN" sz="2400" b="1" dirty="0" err="1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FilterIntoMatchRule</a:t>
            </a:r>
            <a:r>
              <a:rPr kumimoji="1" lang="en-US" altLang="zh-CN" sz="2400" b="1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zh-CN" sz="2400" b="1" dirty="0" err="1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SetPullupRule</a:t>
            </a:r>
            <a:endParaRPr kumimoji="1" lang="zh-CN" altLang="en-US" sz="24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CAEAE6-2E8F-88B2-5858-C94D32C7C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003" y="2132374"/>
            <a:ext cx="4655758" cy="1220230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39D538AE-8125-D675-1862-D6F107974CAB}"/>
              </a:ext>
            </a:extLst>
          </p:cNvPr>
          <p:cNvSpPr/>
          <p:nvPr/>
        </p:nvSpPr>
        <p:spPr>
          <a:xfrm>
            <a:off x="527404" y="1847570"/>
            <a:ext cx="4669697" cy="1903108"/>
          </a:xfrm>
          <a:prstGeom prst="roundRect">
            <a:avLst/>
          </a:prstGeom>
          <a:noFill/>
          <a:ln w="22225"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D22540D-9A11-8B52-E75E-5ACF3ED24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1" y="2132374"/>
            <a:ext cx="4394200" cy="1333500"/>
          </a:xfrm>
          <a:prstGeom prst="rect">
            <a:avLst/>
          </a:prstGeom>
        </p:spPr>
      </p:pic>
      <p:sp>
        <p:nvSpPr>
          <p:cNvPr id="12" name="右箭头 11">
            <a:extLst>
              <a:ext uri="{FF2B5EF4-FFF2-40B4-BE49-F238E27FC236}">
                <a16:creationId xmlns:a16="http://schemas.microsoft.com/office/drawing/2014/main" id="{203B2576-CE3F-5E6C-8221-106BC554F7DD}"/>
              </a:ext>
            </a:extLst>
          </p:cNvPr>
          <p:cNvSpPr/>
          <p:nvPr/>
        </p:nvSpPr>
        <p:spPr>
          <a:xfrm rot="10800000" flipH="1">
            <a:off x="5361938" y="2624951"/>
            <a:ext cx="974290" cy="348343"/>
          </a:xfrm>
          <a:prstGeom prst="rightArrow">
            <a:avLst>
              <a:gd name="adj1" fmla="val 29324"/>
              <a:gd name="adj2" fmla="val 67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F3A12007-9B9D-0864-E37A-F4BE55A655D9}"/>
              </a:ext>
            </a:extLst>
          </p:cNvPr>
          <p:cNvSpPr/>
          <p:nvPr/>
        </p:nvSpPr>
        <p:spPr>
          <a:xfrm>
            <a:off x="6501064" y="1833763"/>
            <a:ext cx="4669697" cy="1903108"/>
          </a:xfrm>
          <a:prstGeom prst="roundRect">
            <a:avLst/>
          </a:prstGeom>
          <a:noFill/>
          <a:ln w="22225"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14F3013-11FA-BB41-349E-665DEE325375}"/>
              </a:ext>
            </a:extLst>
          </p:cNvPr>
          <p:cNvSpPr txBox="1"/>
          <p:nvPr/>
        </p:nvSpPr>
        <p:spPr>
          <a:xfrm>
            <a:off x="7386637" y="1409362"/>
            <a:ext cx="2392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1" dirty="0" err="1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FilterIntoMatchRule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8935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23402-9926-FB7E-182E-189F7C793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F4138989-68F3-76E3-984C-17CF2CB8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557" y="4864721"/>
            <a:ext cx="4559300" cy="1447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28451FF-B7C7-84D6-0795-F4DCC56B8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609" y="4120294"/>
            <a:ext cx="2711297" cy="258831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78CAC49-00A5-EC97-1842-245D3898DDAA}"/>
              </a:ext>
            </a:extLst>
          </p:cNvPr>
          <p:cNvSpPr txBox="1"/>
          <p:nvPr/>
        </p:nvSpPr>
        <p:spPr>
          <a:xfrm>
            <a:off x="110938" y="0"/>
            <a:ext cx="2467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05B2-446B-40CD-8D6B-37D23A3C543B}"/>
              </a:ext>
            </a:extLst>
          </p:cNvPr>
          <p:cNvSpPr txBox="1"/>
          <p:nvPr/>
        </p:nvSpPr>
        <p:spPr>
          <a:xfrm>
            <a:off x="132710" y="892628"/>
            <a:ext cx="7019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 3: </a:t>
            </a:r>
            <a:r>
              <a:rPr kumimoji="1" lang="en-US" altLang="zh-CN" sz="2400" b="1" dirty="0" err="1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FilterIntoMatchRule</a:t>
            </a:r>
            <a:r>
              <a:rPr kumimoji="1" lang="en-US" altLang="zh-CN" sz="2400" b="1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zh-CN" sz="2400" b="1" dirty="0" err="1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SetPullupRule</a:t>
            </a:r>
            <a:endParaRPr kumimoji="1" lang="zh-CN" altLang="en-US" sz="24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EEDE10F4-CB73-7C42-5719-6C0A69EA99F7}"/>
              </a:ext>
            </a:extLst>
          </p:cNvPr>
          <p:cNvSpPr/>
          <p:nvPr/>
        </p:nvSpPr>
        <p:spPr>
          <a:xfrm>
            <a:off x="507526" y="4120293"/>
            <a:ext cx="4669697" cy="2647899"/>
          </a:xfrm>
          <a:prstGeom prst="roundRect">
            <a:avLst/>
          </a:prstGeom>
          <a:noFill/>
          <a:ln w="22225"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4EF83FE4-8007-87F2-3448-62636060BB77}"/>
              </a:ext>
            </a:extLst>
          </p:cNvPr>
          <p:cNvSpPr/>
          <p:nvPr/>
        </p:nvSpPr>
        <p:spPr>
          <a:xfrm rot="10800000" flipH="1">
            <a:off x="5342060" y="5414449"/>
            <a:ext cx="974290" cy="348343"/>
          </a:xfrm>
          <a:prstGeom prst="rightArrow">
            <a:avLst>
              <a:gd name="adj1" fmla="val 29324"/>
              <a:gd name="adj2" fmla="val 67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97CB832B-D7C0-1119-5B9B-64AC033ADFC9}"/>
              </a:ext>
            </a:extLst>
          </p:cNvPr>
          <p:cNvSpPr/>
          <p:nvPr/>
        </p:nvSpPr>
        <p:spPr>
          <a:xfrm>
            <a:off x="6481186" y="4623261"/>
            <a:ext cx="4669697" cy="1903108"/>
          </a:xfrm>
          <a:prstGeom prst="roundRect">
            <a:avLst/>
          </a:prstGeom>
          <a:noFill/>
          <a:ln w="22225"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5BE80F2-DD2B-B56E-F8DA-DCF8BAC15839}"/>
              </a:ext>
            </a:extLst>
          </p:cNvPr>
          <p:cNvSpPr txBox="1"/>
          <p:nvPr/>
        </p:nvSpPr>
        <p:spPr>
          <a:xfrm>
            <a:off x="7646895" y="4168273"/>
            <a:ext cx="1871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1" dirty="0" err="1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SetPullupRule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CC91A10-FC4F-D7B4-BA76-89D8A234C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83" y="1648724"/>
            <a:ext cx="4197748" cy="21771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FCB6F4-5182-3690-AEC5-3EC330793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231" y="2128436"/>
            <a:ext cx="6144986" cy="929494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D846194B-7FE6-A0A9-CD65-FB74F704C9D5}"/>
              </a:ext>
            </a:extLst>
          </p:cNvPr>
          <p:cNvSpPr/>
          <p:nvPr/>
        </p:nvSpPr>
        <p:spPr>
          <a:xfrm rot="10800000" flipH="1">
            <a:off x="4774381" y="2563121"/>
            <a:ext cx="974290" cy="348343"/>
          </a:xfrm>
          <a:prstGeom prst="rightArrow">
            <a:avLst>
              <a:gd name="adj1" fmla="val 29324"/>
              <a:gd name="adj2" fmla="val 67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2361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79824-183C-B997-4FE5-CBF51BB48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541EA3C-5BD7-7D77-74E8-8052CD82C657}"/>
              </a:ext>
            </a:extLst>
          </p:cNvPr>
          <p:cNvSpPr txBox="1"/>
          <p:nvPr/>
        </p:nvSpPr>
        <p:spPr>
          <a:xfrm>
            <a:off x="110938" y="0"/>
            <a:ext cx="5402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E8CDA2B-774E-1042-742D-39748BC0E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233" y="1003810"/>
            <a:ext cx="8373533" cy="467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96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3187D-037C-A323-C4AC-42AF23EAA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6B3796D-C3F9-A9A1-0B25-E1D3F9F7F190}"/>
              </a:ext>
            </a:extLst>
          </p:cNvPr>
          <p:cNvSpPr txBox="1"/>
          <p:nvPr/>
        </p:nvSpPr>
        <p:spPr>
          <a:xfrm>
            <a:off x="110938" y="0"/>
            <a:ext cx="5402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C01127-8470-B8B2-6A4F-85942D49F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399" y="1076036"/>
            <a:ext cx="9317737" cy="47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16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5189E-4569-005B-ACF3-538A0622A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CCC18F2-B2BA-BAF9-B6BA-52A554FF9AAB}"/>
              </a:ext>
            </a:extLst>
          </p:cNvPr>
          <p:cNvSpPr txBox="1"/>
          <p:nvPr/>
        </p:nvSpPr>
        <p:spPr>
          <a:xfrm>
            <a:off x="110938" y="0"/>
            <a:ext cx="5402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7C415A-51BA-D5BD-D1AB-4CF22F250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84" y="1523999"/>
            <a:ext cx="5214367" cy="44788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E05DFE-8C62-C3E8-9F25-E68EA2BC7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93" y="1523999"/>
            <a:ext cx="5243823" cy="447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CE4E9-3B47-7A08-5EAF-6DD5B69B1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932B9BC-86D5-5D68-EC70-4C88BCDBCDC1}"/>
              </a:ext>
            </a:extLst>
          </p:cNvPr>
          <p:cNvSpPr txBox="1"/>
          <p:nvPr/>
        </p:nvSpPr>
        <p:spPr>
          <a:xfrm>
            <a:off x="110938" y="0"/>
            <a:ext cx="5402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333D49-56E6-43F5-F54D-72398423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334" y="851526"/>
            <a:ext cx="7772400" cy="584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43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9C1A5-8B98-227C-753B-035B74175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2646CF-A45B-ACFF-BB87-D4BDD8B157E1}"/>
              </a:ext>
            </a:extLst>
          </p:cNvPr>
          <p:cNvSpPr txBox="1"/>
          <p:nvPr/>
        </p:nvSpPr>
        <p:spPr>
          <a:xfrm>
            <a:off x="4513768" y="593146"/>
            <a:ext cx="3518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911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kumimoji="1" lang="zh-CN" altLang="en-US" sz="6000" b="1" dirty="0">
              <a:solidFill>
                <a:srgbClr val="911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99BB44-B4DD-EA3A-557A-FBF54AC26A16}"/>
              </a:ext>
            </a:extLst>
          </p:cNvPr>
          <p:cNvSpPr txBox="1"/>
          <p:nvPr/>
        </p:nvSpPr>
        <p:spPr>
          <a:xfrm>
            <a:off x="3057744" y="1778343"/>
            <a:ext cx="686438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kumimoji="1" lang="en-US" altLang="zh-CN" sz="4400" dirty="0">
                <a:solidFill>
                  <a:srgbClr val="6C5E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  <a:p>
            <a:pPr marL="742950" indent="-742950">
              <a:buAutoNum type="arabicPeriod"/>
            </a:pPr>
            <a:endParaRPr kumimoji="1" lang="en-US" altLang="zh-CN" sz="4400" dirty="0">
              <a:solidFill>
                <a:srgbClr val="6C5E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AutoNum type="arabicPeriod"/>
            </a:pPr>
            <a:r>
              <a:rPr kumimoji="1" lang="en-US" altLang="zh-CN" sz="4400" dirty="0">
                <a:solidFill>
                  <a:srgbClr val="6C5E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Optimizer for SQL/PGQ</a:t>
            </a:r>
          </a:p>
          <a:p>
            <a:pPr marL="742950" indent="-742950">
              <a:buAutoNum type="arabicPeriod"/>
            </a:pPr>
            <a:endParaRPr kumimoji="1" lang="en-US" altLang="zh-CN" sz="4400" dirty="0">
              <a:solidFill>
                <a:srgbClr val="6C5E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AutoNum type="arabicPeriod"/>
            </a:pPr>
            <a:r>
              <a:rPr kumimoji="1" lang="en-US" altLang="zh-CN" sz="4400" dirty="0">
                <a:solidFill>
                  <a:srgbClr val="6C5E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742950" indent="-742950">
              <a:buAutoNum type="arabicPeriod"/>
            </a:pPr>
            <a:endParaRPr kumimoji="1" lang="en-US" altLang="zh-CN" sz="4400" dirty="0">
              <a:solidFill>
                <a:srgbClr val="6C5E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AutoNum type="arabicPeriod"/>
            </a:pPr>
            <a:r>
              <a:rPr kumimoji="1" lang="en-US" altLang="zh-CN" sz="4400" dirty="0">
                <a:solidFill>
                  <a:srgbClr val="6C5E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  <a:endParaRPr kumimoji="1" lang="zh-CN" altLang="en-US" sz="4400" dirty="0">
              <a:solidFill>
                <a:srgbClr val="6C5E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10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27DE881-B6DF-1D80-615C-26DC65BC58EC}"/>
              </a:ext>
            </a:extLst>
          </p:cNvPr>
          <p:cNvSpPr txBox="1"/>
          <p:nvPr/>
        </p:nvSpPr>
        <p:spPr>
          <a:xfrm>
            <a:off x="264007" y="32431"/>
            <a:ext cx="66543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(Graph Indices)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99F2D4B0-1FB1-E5C5-BA7B-73D258AFB531}"/>
              </a:ext>
            </a:extLst>
          </p:cNvPr>
          <p:cNvSpPr txBox="1">
            <a:spLocks/>
          </p:cNvSpPr>
          <p:nvPr/>
        </p:nvSpPr>
        <p:spPr>
          <a:xfrm>
            <a:off x="8529447" y="30467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E64629-A618-3648-8243-162EB0E5F62A}" type="slidenum">
              <a:rPr kumimoji="1" lang="zh-CN" altLang="en-US" smtClean="0"/>
              <a:pPr/>
              <a:t>3</a:t>
            </a:fld>
            <a:endParaRPr kumimoji="1" lang="zh-CN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5CA711B-C96C-88C8-7FF8-00E74F518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209824"/>
              </p:ext>
            </p:extLst>
          </p:nvPr>
        </p:nvGraphicFramePr>
        <p:xfrm>
          <a:off x="1954253" y="1186881"/>
          <a:ext cx="332058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0293">
                  <a:extLst>
                    <a:ext uri="{9D8B030D-6E8A-4147-A177-3AD203B41FA5}">
                      <a16:colId xmlns:a16="http://schemas.microsoft.com/office/drawing/2014/main" val="3995822514"/>
                    </a:ext>
                  </a:extLst>
                </a:gridCol>
                <a:gridCol w="1660293">
                  <a:extLst>
                    <a:ext uri="{9D8B030D-6E8A-4147-A177-3AD203B41FA5}">
                      <a16:colId xmlns:a16="http://schemas.microsoft.com/office/drawing/2014/main" val="1687175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Name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0813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Mahinda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9167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Karim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267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Carmen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527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Zhang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403336"/>
                  </a:ext>
                </a:extLst>
              </a:tr>
            </a:tbl>
          </a:graphicData>
        </a:graphic>
      </p:graphicFrame>
      <p:graphicFrame>
        <p:nvGraphicFramePr>
          <p:cNvPr id="11" name="表格 20">
            <a:extLst>
              <a:ext uri="{FF2B5EF4-FFF2-40B4-BE49-F238E27FC236}">
                <a16:creationId xmlns:a16="http://schemas.microsoft.com/office/drawing/2014/main" id="{FAEED634-B513-BC0A-2CF8-0EB5C450F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169368"/>
              </p:ext>
            </p:extLst>
          </p:nvPr>
        </p:nvGraphicFramePr>
        <p:xfrm>
          <a:off x="948164" y="1186881"/>
          <a:ext cx="1006088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06088">
                  <a:extLst>
                    <a:ext uri="{9D8B030D-6E8A-4147-A177-3AD203B41FA5}">
                      <a16:colId xmlns:a16="http://schemas.microsoft.com/office/drawing/2014/main" val="2530230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Row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0230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529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0328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521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767057"/>
                  </a:ext>
                </a:extLst>
              </a:tr>
            </a:tbl>
          </a:graphicData>
        </a:graphic>
      </p:graphicFrame>
      <p:graphicFrame>
        <p:nvGraphicFramePr>
          <p:cNvPr id="13" name="表格 8">
            <a:extLst>
              <a:ext uri="{FF2B5EF4-FFF2-40B4-BE49-F238E27FC236}">
                <a16:creationId xmlns:a16="http://schemas.microsoft.com/office/drawing/2014/main" id="{36F3D1EF-8767-C139-F494-1A0A2F27E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296092"/>
              </p:ext>
            </p:extLst>
          </p:nvPr>
        </p:nvGraphicFramePr>
        <p:xfrm>
          <a:off x="6870393" y="1181801"/>
          <a:ext cx="4857781" cy="222373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52476">
                  <a:extLst>
                    <a:ext uri="{9D8B030D-6E8A-4147-A177-3AD203B41FA5}">
                      <a16:colId xmlns:a16="http://schemas.microsoft.com/office/drawing/2014/main" val="2540572625"/>
                    </a:ext>
                  </a:extLst>
                </a:gridCol>
                <a:gridCol w="1135743">
                  <a:extLst>
                    <a:ext uri="{9D8B030D-6E8A-4147-A177-3AD203B41FA5}">
                      <a16:colId xmlns:a16="http://schemas.microsoft.com/office/drawing/2014/main" val="985177835"/>
                    </a:ext>
                  </a:extLst>
                </a:gridCol>
                <a:gridCol w="869931">
                  <a:extLst>
                    <a:ext uri="{9D8B030D-6E8A-4147-A177-3AD203B41FA5}">
                      <a16:colId xmlns:a16="http://schemas.microsoft.com/office/drawing/2014/main" val="4105286991"/>
                    </a:ext>
                  </a:extLst>
                </a:gridCol>
                <a:gridCol w="1075330">
                  <a:extLst>
                    <a:ext uri="{9D8B030D-6E8A-4147-A177-3AD203B41FA5}">
                      <a16:colId xmlns:a16="http://schemas.microsoft.com/office/drawing/2014/main" val="3932987076"/>
                    </a:ext>
                  </a:extLst>
                </a:gridCol>
                <a:gridCol w="924301">
                  <a:extLst>
                    <a:ext uri="{9D8B030D-6E8A-4147-A177-3AD203B41FA5}">
                      <a16:colId xmlns:a16="http://schemas.microsoft.com/office/drawing/2014/main" val="3345025838"/>
                    </a:ext>
                  </a:extLst>
                </a:gridCol>
              </a:tblGrid>
              <a:tr h="3289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Row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ID1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Row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ID2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Year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254622"/>
                  </a:ext>
                </a:extLst>
              </a:tr>
              <a:tr h="371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2021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335659"/>
                  </a:ext>
                </a:extLst>
              </a:tr>
              <a:tr h="371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2019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4818457"/>
                  </a:ext>
                </a:extLst>
              </a:tr>
              <a:tr h="371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2021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9812470"/>
                  </a:ext>
                </a:extLst>
              </a:tr>
              <a:tr h="371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2020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0187910"/>
                  </a:ext>
                </a:extLst>
              </a:tr>
              <a:tr h="371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2021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936051"/>
                  </a:ext>
                </a:extLst>
              </a:tr>
            </a:tbl>
          </a:graphicData>
        </a:graphic>
      </p:graphicFrame>
      <p:graphicFrame>
        <p:nvGraphicFramePr>
          <p:cNvPr id="14" name="表格 20">
            <a:extLst>
              <a:ext uri="{FF2B5EF4-FFF2-40B4-BE49-F238E27FC236}">
                <a16:creationId xmlns:a16="http://schemas.microsoft.com/office/drawing/2014/main" id="{E8DDA68B-7C4B-3178-4F25-682844E04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939925"/>
              </p:ext>
            </p:extLst>
          </p:nvPr>
        </p:nvGraphicFramePr>
        <p:xfrm>
          <a:off x="5864305" y="1186881"/>
          <a:ext cx="1006088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06088">
                  <a:extLst>
                    <a:ext uri="{9D8B030D-6E8A-4147-A177-3AD203B41FA5}">
                      <a16:colId xmlns:a16="http://schemas.microsoft.com/office/drawing/2014/main" val="2530230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Row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0230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529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0328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521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767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6817160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919E22E0-B108-E278-4D18-A28EC29A5BDF}"/>
              </a:ext>
            </a:extLst>
          </p:cNvPr>
          <p:cNvSpPr txBox="1"/>
          <p:nvPr/>
        </p:nvSpPr>
        <p:spPr>
          <a:xfrm>
            <a:off x="1781410" y="781691"/>
            <a:ext cx="2612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Extended</a:t>
            </a:r>
            <a:r>
              <a:rPr kumimoji="1" lang="zh-CN" altLang="en-US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Table:</a:t>
            </a:r>
            <a:r>
              <a:rPr kumimoji="1" lang="zh-CN" altLang="en-US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Person</a:t>
            </a:r>
            <a:endParaRPr kumimoji="1" lang="zh-CN" altLang="en-US" sz="2000" dirty="0">
              <a:latin typeface="Calibri" panose="020F0502020204030204" pitchFamily="34" charset="0"/>
              <a:ea typeface="PingFang SC" panose="020B0400000000000000" pitchFamily="34" charset="-122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60F2F93-AD77-8DF8-D05E-297D75D5F124}"/>
              </a:ext>
            </a:extLst>
          </p:cNvPr>
          <p:cNvSpPr txBox="1"/>
          <p:nvPr/>
        </p:nvSpPr>
        <p:spPr>
          <a:xfrm>
            <a:off x="7103930" y="740317"/>
            <a:ext cx="26837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Extended</a:t>
            </a:r>
            <a:r>
              <a:rPr kumimoji="1" lang="zh-CN" altLang="en-US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Table:</a:t>
            </a:r>
            <a:r>
              <a:rPr kumimoji="1" lang="zh-CN" altLang="en-US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Follows</a:t>
            </a:r>
            <a:endParaRPr kumimoji="1" lang="zh-CN" altLang="en-US" sz="2000" dirty="0">
              <a:latin typeface="Calibri" panose="020F0502020204030204" pitchFamily="34" charset="0"/>
              <a:ea typeface="PingFang SC" panose="020B0400000000000000" pitchFamily="34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3DE9BD0-B22B-4E6A-2ECA-ED438CF80A80}"/>
                  </a:ext>
                </a:extLst>
              </p:cNvPr>
              <p:cNvSpPr txBox="1"/>
              <p:nvPr/>
            </p:nvSpPr>
            <p:spPr>
              <a:xfrm>
                <a:off x="1480572" y="3641178"/>
                <a:ext cx="71179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2000" dirty="0"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What</a:t>
                </a:r>
                <a:r>
                  <a:rPr kumimoji="1" lang="zh-CN" altLang="en-US" sz="2000" dirty="0"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sz="2000" dirty="0"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about</a:t>
                </a:r>
                <a:r>
                  <a:rPr kumimoji="1" lang="zh-CN" altLang="en-US" sz="2000" dirty="0"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sz="2000" dirty="0"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Hash</a:t>
                </a:r>
                <a:r>
                  <a:rPr kumimoji="1" lang="zh-CN" altLang="en-US" sz="2000" dirty="0"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sz="2000" dirty="0"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Join:</a:t>
                </a:r>
                <a:r>
                  <a:rPr kumimoji="1" lang="zh-CN" altLang="en-US" sz="2000" dirty="0"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sz="2000" dirty="0"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Person</a:t>
                </a:r>
                <a:r>
                  <a:rPr kumimoji="1" lang="zh-CN" altLang="en-US" sz="2000" dirty="0"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000" i="1" smtClean="0">
                        <a:latin typeface="Cambria Math" panose="02040503050406030204" pitchFamily="18" charset="0"/>
                        <a:ea typeface="PingFang SC" panose="020B0400000000000000" pitchFamily="34" charset="-122"/>
                        <a:cs typeface="Calibri" panose="020F0502020204030204" pitchFamily="34" charset="0"/>
                      </a:rPr>
                      <m:t>⋈</m:t>
                    </m:r>
                  </m:oMath>
                </a14:m>
                <a:r>
                  <a:rPr kumimoji="1" lang="zh-CN" altLang="en-US" sz="2000" dirty="0"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sz="2000" dirty="0"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Follows</a:t>
                </a:r>
                <a:r>
                  <a:rPr kumimoji="1" lang="zh-CN" altLang="en-US" sz="2000" dirty="0"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sz="2000" dirty="0"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(Follows.ID1=</a:t>
                </a:r>
                <a:r>
                  <a:rPr kumimoji="1" lang="en-US" altLang="zh-CN" sz="2000" dirty="0" err="1"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Person.ID</a:t>
                </a:r>
                <a:r>
                  <a:rPr kumimoji="1" lang="en-US" altLang="zh-CN" sz="2000" dirty="0">
                    <a:latin typeface="Calibri" panose="020F0502020204030204" pitchFamily="34" charset="0"/>
                    <a:ea typeface="PingFang SC" panose="020B0400000000000000" pitchFamily="34" charset="-122"/>
                    <a:cs typeface="Calibri" panose="020F0502020204030204" pitchFamily="34" charset="0"/>
                  </a:rPr>
                  <a:t>)</a:t>
                </a:r>
                <a:endParaRPr kumimoji="1" lang="zh-CN" altLang="en-US" sz="2000" dirty="0">
                  <a:latin typeface="Calibri" panose="020F0502020204030204" pitchFamily="34" charset="0"/>
                  <a:ea typeface="PingFang SC" panose="020B0400000000000000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3DE9BD0-B22B-4E6A-2ECA-ED438CF80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572" y="3641178"/>
                <a:ext cx="7117974" cy="400110"/>
              </a:xfrm>
              <a:prstGeom prst="rect">
                <a:avLst/>
              </a:prstGeom>
              <a:blipFill>
                <a:blip r:embed="rId2"/>
                <a:stretch>
                  <a:fillRect l="-890" t="-6061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F2B443AF-3B8C-91A2-DB08-2530E4567769}"/>
              </a:ext>
            </a:extLst>
          </p:cNvPr>
          <p:cNvSpPr txBox="1"/>
          <p:nvPr/>
        </p:nvSpPr>
        <p:spPr>
          <a:xfrm>
            <a:off x="7773027" y="5184412"/>
            <a:ext cx="37367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Add</a:t>
            </a:r>
            <a:r>
              <a:rPr kumimoji="1" lang="zh-CN" altLang="en-US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Indexes</a:t>
            </a:r>
            <a:r>
              <a:rPr kumimoji="1" lang="zh-CN" altLang="en-US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In</a:t>
            </a:r>
            <a:r>
              <a:rPr kumimoji="1" lang="zh-CN" altLang="en-US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CSR</a:t>
            </a:r>
            <a:r>
              <a:rPr kumimoji="1" lang="zh-CN" altLang="en-US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Format</a:t>
            </a:r>
          </a:p>
          <a:p>
            <a:pPr algn="ctr"/>
            <a:r>
              <a:rPr kumimoji="1" lang="en-US" altLang="zh-CN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The</a:t>
            </a:r>
            <a:r>
              <a:rPr kumimoji="1" lang="zh-CN" altLang="en-US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Index</a:t>
            </a:r>
            <a:r>
              <a:rPr kumimoji="1" lang="zh-CN" altLang="en-US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is</a:t>
            </a:r>
            <a:r>
              <a:rPr kumimoji="1" lang="zh-CN" altLang="en-US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stored</a:t>
            </a:r>
            <a:r>
              <a:rPr kumimoji="1" lang="zh-CN" altLang="en-US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in</a:t>
            </a:r>
            <a:r>
              <a:rPr kumimoji="1" lang="zh-CN" altLang="en-US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the</a:t>
            </a:r>
            <a:r>
              <a:rPr kumimoji="1" lang="zh-CN" altLang="en-US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memory</a:t>
            </a:r>
            <a:endParaRPr kumimoji="1" lang="zh-CN" altLang="en-US" sz="2000" dirty="0">
              <a:latin typeface="Calibri" panose="020F0502020204030204" pitchFamily="34" charset="0"/>
              <a:ea typeface="PingFang SC" panose="020B0400000000000000" pitchFamily="34" charset="-122"/>
              <a:cs typeface="Calibri" panose="020F0502020204030204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AB72E3D-CDF8-9A9B-87DE-13037B0A8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569" y="4549832"/>
            <a:ext cx="4330700" cy="17780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67ABD796-8F16-FBE4-5BC5-309C257D1C21}"/>
              </a:ext>
            </a:extLst>
          </p:cNvPr>
          <p:cNvSpPr txBox="1"/>
          <p:nvPr/>
        </p:nvSpPr>
        <p:spPr>
          <a:xfrm>
            <a:off x="3311503" y="4842002"/>
            <a:ext cx="1346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dirty="0" err="1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Person.RowID</a:t>
            </a:r>
            <a:endParaRPr kumimoji="1" lang="zh-CN" altLang="en-US" sz="1600" dirty="0">
              <a:latin typeface="Calibri" panose="020F0502020204030204" pitchFamily="34" charset="0"/>
              <a:ea typeface="PingFang SC" panose="020B0400000000000000" pitchFamily="34" charset="-122"/>
              <a:cs typeface="Calibri" panose="020F050202020403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23308DD-B74F-E917-4508-14040875F92F}"/>
              </a:ext>
            </a:extLst>
          </p:cNvPr>
          <p:cNvSpPr txBox="1"/>
          <p:nvPr/>
        </p:nvSpPr>
        <p:spPr>
          <a:xfrm>
            <a:off x="3253219" y="5682309"/>
            <a:ext cx="1405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dirty="0" err="1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Follows.RowID</a:t>
            </a:r>
            <a:endParaRPr kumimoji="1" lang="zh-CN" altLang="en-US" sz="1600" dirty="0">
              <a:latin typeface="Calibri" panose="020F0502020204030204" pitchFamily="34" charset="0"/>
              <a:ea typeface="PingFang SC" panose="020B0400000000000000" pitchFamily="34" charset="-122"/>
              <a:cs typeface="Calibri" panose="020F050202020403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E4FFC86-CE47-F787-65AB-B5BF5A2E3009}"/>
              </a:ext>
            </a:extLst>
          </p:cNvPr>
          <p:cNvSpPr txBox="1"/>
          <p:nvPr/>
        </p:nvSpPr>
        <p:spPr>
          <a:xfrm>
            <a:off x="3311503" y="6121751"/>
            <a:ext cx="1346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dirty="0" err="1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Person.RowID</a:t>
            </a:r>
            <a:endParaRPr kumimoji="1" lang="zh-CN" altLang="en-US" sz="1600" dirty="0">
              <a:latin typeface="Calibri" panose="020F0502020204030204" pitchFamily="34" charset="0"/>
              <a:ea typeface="PingFang SC" panose="020B0400000000000000" pitchFamily="34" charset="-122"/>
              <a:cs typeface="Calibri" panose="020F050202020403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9B07032-3D50-454C-707F-9C7CBED4C144}"/>
              </a:ext>
            </a:extLst>
          </p:cNvPr>
          <p:cNvSpPr txBox="1"/>
          <p:nvPr/>
        </p:nvSpPr>
        <p:spPr>
          <a:xfrm>
            <a:off x="1345247" y="4705556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Source</a:t>
            </a:r>
            <a:r>
              <a:rPr kumimoji="1" lang="zh-CN" altLang="en-US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Vertex</a:t>
            </a:r>
            <a:r>
              <a:rPr kumimoji="1" lang="zh-CN" altLang="en-US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ID</a:t>
            </a:r>
            <a:endParaRPr kumimoji="1" lang="zh-CN" altLang="en-US" dirty="0">
              <a:latin typeface="Calibri" panose="020F0502020204030204" pitchFamily="34" charset="0"/>
              <a:ea typeface="PingFang SC" panose="020B0400000000000000" pitchFamily="34" charset="-122"/>
              <a:cs typeface="Calibri" panose="020F050202020403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9D03279-BDA9-B9F0-7F0C-B05BB7F339DF}"/>
              </a:ext>
            </a:extLst>
          </p:cNvPr>
          <p:cNvSpPr txBox="1"/>
          <p:nvPr/>
        </p:nvSpPr>
        <p:spPr>
          <a:xfrm>
            <a:off x="1584351" y="5522966"/>
            <a:ext cx="1253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Adj</a:t>
            </a:r>
            <a:r>
              <a:rPr kumimoji="1" lang="zh-CN" altLang="en-US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Edge</a:t>
            </a:r>
            <a:r>
              <a:rPr kumimoji="1" lang="zh-CN" altLang="en-US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ID</a:t>
            </a:r>
            <a:endParaRPr kumimoji="1" lang="zh-CN" altLang="en-US" dirty="0">
              <a:latin typeface="Calibri" panose="020F0502020204030204" pitchFamily="34" charset="0"/>
              <a:ea typeface="PingFang SC" panose="020B0400000000000000" pitchFamily="34" charset="-122"/>
              <a:cs typeface="Calibri" panose="020F050202020403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B5831C9-EBD4-59ED-116C-3CEB8FE8A25D}"/>
              </a:ext>
            </a:extLst>
          </p:cNvPr>
          <p:cNvSpPr txBox="1"/>
          <p:nvPr/>
        </p:nvSpPr>
        <p:spPr>
          <a:xfrm>
            <a:off x="1518842" y="6018519"/>
            <a:ext cx="140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Adj</a:t>
            </a:r>
            <a:r>
              <a:rPr kumimoji="1" lang="zh-CN" altLang="en-US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Vertex</a:t>
            </a:r>
            <a:r>
              <a:rPr kumimoji="1" lang="zh-CN" altLang="en-US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ea typeface="PingFang SC" panose="020B0400000000000000" pitchFamily="34" charset="-122"/>
                <a:cs typeface="Calibri" panose="020F0502020204030204" pitchFamily="34" charset="0"/>
              </a:rPr>
              <a:t>ID</a:t>
            </a:r>
            <a:endParaRPr kumimoji="1" lang="zh-CN" altLang="en-US" dirty="0">
              <a:latin typeface="Calibri" panose="020F0502020204030204" pitchFamily="34" charset="0"/>
              <a:ea typeface="PingFang SC" panose="020B0400000000000000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51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35D0-746F-A06A-6C0E-75ED1B2C3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B77AE5-8D7D-2F0F-D193-38793BDB8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1" y="2131989"/>
            <a:ext cx="5192370" cy="423683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6967867-EC17-95BB-1E4A-F24BC065E1F4}"/>
              </a:ext>
            </a:extLst>
          </p:cNvPr>
          <p:cNvSpPr txBox="1"/>
          <p:nvPr/>
        </p:nvSpPr>
        <p:spPr>
          <a:xfrm>
            <a:off x="371061" y="230765"/>
            <a:ext cx="25202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SQL/PGQ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5B72A1-7062-8675-297F-2007CAA69F5E}"/>
              </a:ext>
            </a:extLst>
          </p:cNvPr>
          <p:cNvSpPr txBox="1"/>
          <p:nvPr/>
        </p:nvSpPr>
        <p:spPr>
          <a:xfrm>
            <a:off x="124284" y="918026"/>
            <a:ext cx="9457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three persons knowing each other, and two of them are from the department of ‘Computer Science’</a:t>
            </a:r>
            <a:endParaRPr kumimoji="1" lang="zh-CN" altLang="en-US" sz="24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ADE9F861-5CF5-0634-E99A-FE0339A08965}"/>
              </a:ext>
            </a:extLst>
          </p:cNvPr>
          <p:cNvSpPr/>
          <p:nvPr/>
        </p:nvSpPr>
        <p:spPr>
          <a:xfrm>
            <a:off x="124285" y="2026720"/>
            <a:ext cx="5951080" cy="4602679"/>
          </a:xfrm>
          <a:prstGeom prst="roundRect">
            <a:avLst/>
          </a:prstGeom>
          <a:noFill/>
          <a:ln w="22225"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460C08F-3F98-94A8-FCBB-59772D91A8B4}"/>
              </a:ext>
            </a:extLst>
          </p:cNvPr>
          <p:cNvSpPr txBox="1"/>
          <p:nvPr/>
        </p:nvSpPr>
        <p:spPr>
          <a:xfrm>
            <a:off x="8956075" y="3187055"/>
            <a:ext cx="32359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50000"/>
              <a:buFont typeface="Wingdings" pitchFamily="2" charset="2"/>
              <a:buChar char="l"/>
            </a:pPr>
            <a:r>
              <a:rPr kumimoji="1" lang="en-US" altLang="zh-CN" sz="1600" b="1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Graph Indices are built</a:t>
            </a:r>
          </a:p>
          <a:p>
            <a:pPr marL="742950" lvl="1" indent="-285750">
              <a:buSzPct val="50000"/>
              <a:buFont typeface="Wingdings" pitchFamily="2" charset="2"/>
              <a:buChar char="l"/>
            </a:pPr>
            <a:r>
              <a:rPr kumimoji="1" lang="en-US" altLang="zh-CN" sz="1600" b="1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Adj(e)</a:t>
            </a:r>
          </a:p>
          <a:p>
            <a:pPr lvl="2">
              <a:buSzPct val="50000"/>
            </a:pPr>
            <a:r>
              <a:rPr kumimoji="1" lang="en-US" altLang="zh-CN" sz="1600" b="1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- </a:t>
            </a:r>
            <a:r>
              <a:rPr kumimoji="1" lang="en-US" altLang="zh-CN" sz="1600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get adjacent vertices</a:t>
            </a:r>
          </a:p>
          <a:p>
            <a:pPr marL="742950" lvl="1" indent="-285750">
              <a:buSzPct val="50000"/>
              <a:buFont typeface="Wingdings" pitchFamily="2" charset="2"/>
              <a:buChar char="l"/>
            </a:pPr>
            <a:r>
              <a:rPr kumimoji="1" lang="en-US" altLang="zh-CN" sz="1600" b="1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Adj(v)</a:t>
            </a:r>
          </a:p>
          <a:p>
            <a:pPr lvl="2">
              <a:buSzPct val="50000"/>
            </a:pPr>
            <a:r>
              <a:rPr kumimoji="1" lang="en-US" altLang="zh-CN" sz="1600" b="1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- </a:t>
            </a:r>
            <a:r>
              <a:rPr kumimoji="1" lang="en-US" altLang="zh-CN" sz="1600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get adjacent edges</a:t>
            </a:r>
          </a:p>
          <a:p>
            <a:pPr marL="742950" lvl="1" indent="-285750">
              <a:buSzPct val="50000"/>
              <a:buFont typeface="Wingdings" pitchFamily="2" charset="2"/>
              <a:buChar char="l"/>
            </a:pPr>
            <a:r>
              <a:rPr kumimoji="1" lang="en-US" altLang="zh-CN" sz="1600" b="1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Neighbor(v)</a:t>
            </a:r>
          </a:p>
          <a:p>
            <a:pPr lvl="2">
              <a:buSzPct val="50000"/>
            </a:pPr>
            <a:r>
              <a:rPr kumimoji="1" lang="en-US" altLang="zh-CN" sz="1600" b="1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- </a:t>
            </a:r>
            <a:r>
              <a:rPr kumimoji="1" lang="en-US" altLang="zh-CN" sz="1600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get neighborhoods</a:t>
            </a:r>
          </a:p>
          <a:p>
            <a:pPr lvl="2">
              <a:buSzPct val="50000"/>
            </a:pPr>
            <a:endParaRPr kumimoji="1" lang="en-US" altLang="zh-CN" sz="1600" b="1" dirty="0">
              <a:solidFill>
                <a:srgbClr val="6C5D4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285750" indent="-285750">
              <a:buSzPct val="50000"/>
              <a:buFont typeface="Wingdings" pitchFamily="2" charset="2"/>
              <a:buChar char="l"/>
            </a:pPr>
            <a:r>
              <a:rPr kumimoji="1" lang="en-US" altLang="zh-CN" sz="1600" b="1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How to optimize with graph indices</a:t>
            </a:r>
            <a:endParaRPr kumimoji="1" lang="zh-CN" altLang="en-US" sz="1600" b="1" dirty="0">
              <a:solidFill>
                <a:srgbClr val="6C5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E2CA1AD8-D435-8341-C647-5DFBD3181030}"/>
              </a:ext>
            </a:extLst>
          </p:cNvPr>
          <p:cNvSpPr/>
          <p:nvPr/>
        </p:nvSpPr>
        <p:spPr>
          <a:xfrm flipH="1">
            <a:off x="5446300" y="3979716"/>
            <a:ext cx="1719812" cy="348343"/>
          </a:xfrm>
          <a:prstGeom prst="rightArrow">
            <a:avLst>
              <a:gd name="adj1" fmla="val 29324"/>
              <a:gd name="adj2" fmla="val 67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D95F15E-EA02-A346-0491-425DB308ED0A}"/>
              </a:ext>
            </a:extLst>
          </p:cNvPr>
          <p:cNvSpPr/>
          <p:nvPr/>
        </p:nvSpPr>
        <p:spPr>
          <a:xfrm>
            <a:off x="346848" y="2688535"/>
            <a:ext cx="5075239" cy="2837622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66996E-8693-54E6-3A60-E187AE18EF36}"/>
              </a:ext>
            </a:extLst>
          </p:cNvPr>
          <p:cNvSpPr txBox="1"/>
          <p:nvPr/>
        </p:nvSpPr>
        <p:spPr>
          <a:xfrm>
            <a:off x="7314345" y="3979716"/>
            <a:ext cx="183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0000"/>
            </a:pPr>
            <a:r>
              <a:rPr kumimoji="1" lang="en-US" altLang="zh-CN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Graph Query</a:t>
            </a:r>
            <a:endParaRPr kumimoji="1" lang="zh-CN" altLang="en-US" dirty="0">
              <a:solidFill>
                <a:srgbClr val="6C5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81FBD621-0B14-A8EA-BAF4-3938ADC987E7}"/>
              </a:ext>
            </a:extLst>
          </p:cNvPr>
          <p:cNvSpPr/>
          <p:nvPr/>
        </p:nvSpPr>
        <p:spPr>
          <a:xfrm flipH="1">
            <a:off x="5594533" y="2222719"/>
            <a:ext cx="1719812" cy="348343"/>
          </a:xfrm>
          <a:prstGeom prst="rightArrow">
            <a:avLst>
              <a:gd name="adj1" fmla="val 29324"/>
              <a:gd name="adj2" fmla="val 67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514F7598-10F2-8FC3-B757-5E8D8BA8F9AE}"/>
              </a:ext>
            </a:extLst>
          </p:cNvPr>
          <p:cNvSpPr/>
          <p:nvPr/>
        </p:nvSpPr>
        <p:spPr>
          <a:xfrm flipH="1">
            <a:off x="5181313" y="5822188"/>
            <a:ext cx="1719812" cy="348343"/>
          </a:xfrm>
          <a:prstGeom prst="rightArrow">
            <a:avLst>
              <a:gd name="adj1" fmla="val 29324"/>
              <a:gd name="adj2" fmla="val 67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DCA3BC-2938-A9AA-201C-B2656AA5E59E}"/>
              </a:ext>
            </a:extLst>
          </p:cNvPr>
          <p:cNvSpPr txBox="1"/>
          <p:nvPr/>
        </p:nvSpPr>
        <p:spPr>
          <a:xfrm>
            <a:off x="6961775" y="5785197"/>
            <a:ext cx="245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0000"/>
            </a:pPr>
            <a:r>
              <a:rPr kumimoji="1" lang="en-US" altLang="zh-CN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Relational Query</a:t>
            </a:r>
            <a:endParaRPr kumimoji="1" lang="zh-CN" altLang="en-US" dirty="0">
              <a:solidFill>
                <a:srgbClr val="6C5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849F9A-B151-7CFA-A6FB-C78C88192D44}"/>
              </a:ext>
            </a:extLst>
          </p:cNvPr>
          <p:cNvSpPr txBox="1"/>
          <p:nvPr/>
        </p:nvSpPr>
        <p:spPr>
          <a:xfrm>
            <a:off x="7345447" y="2201730"/>
            <a:ext cx="245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0000"/>
            </a:pPr>
            <a:r>
              <a:rPr kumimoji="1" lang="en-US" altLang="zh-CN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Relational Query</a:t>
            </a:r>
            <a:endParaRPr kumimoji="1" lang="zh-CN" altLang="en-US" dirty="0">
              <a:solidFill>
                <a:srgbClr val="6C5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025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815BA-2CB8-105A-1C1F-77EDB3EF1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A00A055-DF4F-16CB-6E4F-4BA1A788D727}"/>
              </a:ext>
            </a:extLst>
          </p:cNvPr>
          <p:cNvSpPr txBox="1"/>
          <p:nvPr/>
        </p:nvSpPr>
        <p:spPr>
          <a:xfrm>
            <a:off x="21446" y="1178746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GrainDB</a:t>
            </a:r>
            <a:endParaRPr kumimoji="1" lang="zh-CN" altLang="en-US" sz="24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F19F4C-5271-ED0B-6651-411A67D5F6F4}"/>
              </a:ext>
            </a:extLst>
          </p:cNvPr>
          <p:cNvSpPr txBox="1"/>
          <p:nvPr/>
        </p:nvSpPr>
        <p:spPr>
          <a:xfrm>
            <a:off x="371061" y="230765"/>
            <a:ext cx="6171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Optimizer for SQL/PGQ 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4B9D68-96E0-0AEA-828F-5BEF304FC331}"/>
              </a:ext>
            </a:extLst>
          </p:cNvPr>
          <p:cNvSpPr txBox="1"/>
          <p:nvPr/>
        </p:nvSpPr>
        <p:spPr>
          <a:xfrm>
            <a:off x="0" y="1721387"/>
            <a:ext cx="8796130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/>
              <a:t>Translate graph queries to </a:t>
            </a:r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relational queries, and </a:t>
            </a:r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introduce index-based joins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D4A7EF-8269-913A-6BBF-1ABF84893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662" y="994376"/>
            <a:ext cx="3737113" cy="56912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99A101-12C4-80A8-9E5A-61B7AADB4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657" y="957629"/>
            <a:ext cx="3822720" cy="5764696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6CAD283C-5B67-612C-63C3-2A3D2719A6A3}"/>
              </a:ext>
            </a:extLst>
          </p:cNvPr>
          <p:cNvSpPr/>
          <p:nvPr/>
        </p:nvSpPr>
        <p:spPr>
          <a:xfrm rot="10800000" flipH="1">
            <a:off x="7123019" y="3745035"/>
            <a:ext cx="1096643" cy="353745"/>
          </a:xfrm>
          <a:prstGeom prst="rightArrow">
            <a:avLst>
              <a:gd name="adj1" fmla="val 29324"/>
              <a:gd name="adj2" fmla="val 67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6483478-CB71-2C07-4D70-531186FE4228}"/>
              </a:ext>
            </a:extLst>
          </p:cNvPr>
          <p:cNvSpPr/>
          <p:nvPr/>
        </p:nvSpPr>
        <p:spPr>
          <a:xfrm>
            <a:off x="9114183" y="2597535"/>
            <a:ext cx="1003851" cy="355525"/>
          </a:xfrm>
          <a:prstGeom prst="ellipse">
            <a:avLst/>
          </a:prstGeom>
          <a:noFill/>
          <a:ln w="28575">
            <a:solidFill>
              <a:srgbClr val="FF6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9A10F0F-B3D3-78E4-8081-CE4CC407B036}"/>
              </a:ext>
            </a:extLst>
          </p:cNvPr>
          <p:cNvSpPr/>
          <p:nvPr/>
        </p:nvSpPr>
        <p:spPr>
          <a:xfrm>
            <a:off x="10118034" y="4621108"/>
            <a:ext cx="1003851" cy="355525"/>
          </a:xfrm>
          <a:prstGeom prst="ellipse">
            <a:avLst/>
          </a:prstGeom>
          <a:noFill/>
          <a:ln w="28575">
            <a:solidFill>
              <a:srgbClr val="FF63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508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602D0-FE0F-3419-185D-66077503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24F41B6-49EE-C74E-CEC5-C02F3F592BB5}"/>
              </a:ext>
            </a:extLst>
          </p:cNvPr>
          <p:cNvSpPr txBox="1"/>
          <p:nvPr/>
        </p:nvSpPr>
        <p:spPr>
          <a:xfrm>
            <a:off x="21446" y="1178746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GrainDB</a:t>
            </a:r>
            <a:endParaRPr kumimoji="1" lang="zh-CN" altLang="en-US" sz="24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230156-B3AF-8BD3-25DF-3DC7D9EE236E}"/>
              </a:ext>
            </a:extLst>
          </p:cNvPr>
          <p:cNvSpPr txBox="1"/>
          <p:nvPr/>
        </p:nvSpPr>
        <p:spPr>
          <a:xfrm>
            <a:off x="371061" y="230765"/>
            <a:ext cx="6171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Optimizer for SQL/PGQ 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5AA90C-00DB-82E1-A5BF-D61ADB084509}"/>
              </a:ext>
            </a:extLst>
          </p:cNvPr>
          <p:cNvSpPr txBox="1"/>
          <p:nvPr/>
        </p:nvSpPr>
        <p:spPr>
          <a:xfrm>
            <a:off x="0" y="1721387"/>
            <a:ext cx="8796130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/>
              <a:t>Translate graph queries to relational queries, and introduce index-based joins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B95446-4531-5250-2D54-42141005304E}"/>
              </a:ext>
            </a:extLst>
          </p:cNvPr>
          <p:cNvSpPr txBox="1"/>
          <p:nvPr/>
        </p:nvSpPr>
        <p:spPr>
          <a:xfrm>
            <a:off x="828640" y="3181761"/>
            <a:ext cx="4330032" cy="707886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contributors v1 is following, </a:t>
            </a:r>
          </a:p>
          <a:p>
            <a:r>
              <a:rPr kumimoji="1" lang="en-US" altLang="zh-CN" sz="2000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repos v1 contributing to </a:t>
            </a:r>
            <a:endParaRPr kumimoji="1" lang="zh-CN" altLang="en-US" sz="20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E0305E1-921B-30AF-72A3-8A066DC84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68" y="2870200"/>
            <a:ext cx="4378332" cy="3038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C845510-FA27-1AC3-2519-4681D8B10B8E}"/>
                  </a:ext>
                </a:extLst>
              </p:cNvPr>
              <p:cNvSpPr txBox="1"/>
              <p:nvPr/>
            </p:nvSpPr>
            <p:spPr>
              <a:xfrm>
                <a:off x="568225" y="6076165"/>
                <a:ext cx="10639387" cy="70788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𝒑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𝒑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𝟐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𝒄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𝒓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Contributor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Follows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Contributor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Contribute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Repository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⇒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𝒑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𝟏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𝒑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𝟐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𝒓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kumimoji="1" lang="zh-CN" altLang="en-US" sz="2000" b="1" dirty="0">
                  <a:solidFill>
                    <a:srgbClr val="009A6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0BE05CD-C124-0055-0B03-7AA319077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25" y="6076165"/>
                <a:ext cx="10639387" cy="707886"/>
              </a:xfrm>
              <a:prstGeom prst="rect">
                <a:avLst/>
              </a:prstGeom>
              <a:blipFill>
                <a:blip r:embed="rId3"/>
                <a:stretch>
                  <a:fillRect l="-119" t="-5263" b="-877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30FA3F1D-CAEC-A94E-DD8A-3CA114420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2182" y="3011768"/>
            <a:ext cx="2280109" cy="26925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E5074A2-51AC-31D7-54C2-CAFA4BC9A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540" y="4273579"/>
            <a:ext cx="5456790" cy="93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1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F7E4F-604C-FE34-25A4-5D72316D4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929695B-3687-C157-58CF-D7DEA998565A}"/>
              </a:ext>
            </a:extLst>
          </p:cNvPr>
          <p:cNvSpPr txBox="1"/>
          <p:nvPr/>
        </p:nvSpPr>
        <p:spPr>
          <a:xfrm>
            <a:off x="21446" y="1178746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GrainDB</a:t>
            </a:r>
            <a:endParaRPr kumimoji="1" lang="zh-CN" altLang="en-US" sz="24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B16E13-69FF-660D-ACC1-DD55D6E1E099}"/>
              </a:ext>
            </a:extLst>
          </p:cNvPr>
          <p:cNvSpPr txBox="1"/>
          <p:nvPr/>
        </p:nvSpPr>
        <p:spPr>
          <a:xfrm>
            <a:off x="371061" y="230765"/>
            <a:ext cx="6171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Optimizer for SQL/PGQ 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860686-7F56-2172-5B3A-B9B34502D442}"/>
              </a:ext>
            </a:extLst>
          </p:cNvPr>
          <p:cNvSpPr txBox="1"/>
          <p:nvPr/>
        </p:nvSpPr>
        <p:spPr>
          <a:xfrm>
            <a:off x="0" y="1721387"/>
            <a:ext cx="8796130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/>
              <a:t>Translate graph queries to relational queries, and introduce index-based joins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BC9BB0-5945-1183-252A-CEABE8017E7C}"/>
              </a:ext>
            </a:extLst>
          </p:cNvPr>
          <p:cNvSpPr txBox="1"/>
          <p:nvPr/>
        </p:nvSpPr>
        <p:spPr>
          <a:xfrm>
            <a:off x="828640" y="3181761"/>
            <a:ext cx="4330032" cy="707886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contributors v1 is following, </a:t>
            </a:r>
          </a:p>
          <a:p>
            <a:r>
              <a:rPr kumimoji="1" lang="en-US" altLang="zh-CN" sz="2000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repos v1 contributing to </a:t>
            </a:r>
            <a:endParaRPr kumimoji="1" lang="zh-CN" altLang="en-US" sz="20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DDC86CC-86E7-693E-BC82-B0045E895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68" y="2870200"/>
            <a:ext cx="4378332" cy="3038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E577CE5-B69E-3B5B-E4A6-0A8DF392A56A}"/>
                  </a:ext>
                </a:extLst>
              </p:cNvPr>
              <p:cNvSpPr txBox="1"/>
              <p:nvPr/>
            </p:nvSpPr>
            <p:spPr>
              <a:xfrm>
                <a:off x="568225" y="6076165"/>
                <a:ext cx="10639387" cy="70788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𝒑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𝒑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𝟐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𝒄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𝒓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Contributor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Follows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Contributor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Contribute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Repository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⇒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𝒑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𝟏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𝒑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𝟐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𝒓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kumimoji="1" lang="zh-CN" altLang="en-US" sz="2000" b="1" dirty="0">
                  <a:solidFill>
                    <a:srgbClr val="009A6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0BE05CD-C124-0055-0B03-7AA319077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25" y="6076165"/>
                <a:ext cx="10639387" cy="707886"/>
              </a:xfrm>
              <a:prstGeom prst="rect">
                <a:avLst/>
              </a:prstGeom>
              <a:blipFill>
                <a:blip r:embed="rId3"/>
                <a:stretch>
                  <a:fillRect l="-119" t="-5263" b="-877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73418478-A08F-31E7-45B5-4A19AFB31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2182" y="3011768"/>
            <a:ext cx="2280109" cy="26925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D547756-13C7-B76C-A50E-BFFF419E7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7" y="4230893"/>
            <a:ext cx="5456790" cy="930963"/>
          </a:xfrm>
          <a:prstGeom prst="rect">
            <a:avLst/>
          </a:prstGeom>
        </p:spPr>
      </p:pic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38C70DBF-275F-7785-7CEB-9F5647C13D0E}"/>
              </a:ext>
            </a:extLst>
          </p:cNvPr>
          <p:cNvCxnSpPr/>
          <p:nvPr/>
        </p:nvCxnSpPr>
        <p:spPr>
          <a:xfrm flipV="1">
            <a:off x="5689600" y="3181761"/>
            <a:ext cx="0" cy="1144706"/>
          </a:xfrm>
          <a:prstGeom prst="straightConnector1">
            <a:avLst/>
          </a:prstGeom>
          <a:ln w="38100">
            <a:solidFill>
              <a:srgbClr val="A8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57EE3428-F467-2A62-96C6-635812ACA237}"/>
              </a:ext>
            </a:extLst>
          </p:cNvPr>
          <p:cNvCxnSpPr>
            <a:cxnSpLocks/>
          </p:cNvCxnSpPr>
          <p:nvPr/>
        </p:nvCxnSpPr>
        <p:spPr>
          <a:xfrm>
            <a:off x="5549924" y="3214969"/>
            <a:ext cx="0" cy="2489351"/>
          </a:xfrm>
          <a:prstGeom prst="straightConnector1">
            <a:avLst/>
          </a:prstGeom>
          <a:ln w="38100">
            <a:solidFill>
              <a:srgbClr val="A8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490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C1C42-4F31-C52E-8071-F6DD673FE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E313E96-C32B-A691-A6C8-0514982F50B6}"/>
              </a:ext>
            </a:extLst>
          </p:cNvPr>
          <p:cNvSpPr txBox="1"/>
          <p:nvPr/>
        </p:nvSpPr>
        <p:spPr>
          <a:xfrm>
            <a:off x="110938" y="0"/>
            <a:ext cx="60003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Optimizer for SQL/PGQ 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976927-DC03-4B1E-4B2B-32A1FB1D828E}"/>
              </a:ext>
            </a:extLst>
          </p:cNvPr>
          <p:cNvSpPr txBox="1"/>
          <p:nvPr/>
        </p:nvSpPr>
        <p:spPr>
          <a:xfrm>
            <a:off x="132710" y="892628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GrainDB</a:t>
            </a:r>
            <a:endParaRPr kumimoji="1" lang="zh-CN" altLang="en-US" sz="24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3A63216-C3E7-8027-2FB6-6CD58538AF31}"/>
                  </a:ext>
                </a:extLst>
              </p:cNvPr>
              <p:cNvSpPr txBox="1"/>
              <p:nvPr/>
            </p:nvSpPr>
            <p:spPr>
              <a:xfrm>
                <a:off x="602091" y="5398831"/>
                <a:ext cx="10766024" cy="70788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𝒑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𝒄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𝒑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𝟐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𝒓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Contributor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Follows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Contribute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Contributor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 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Repository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 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Hash join cannot be replaced with </a:t>
                </a:r>
                <a:r>
                  <a:rPr kumimoji="1" lang="en-US" altLang="zh-CN" sz="2000" b="1" dirty="0" err="1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GetNeighbor</a:t>
                </a:r>
                <a:endParaRPr kumimoji="1" lang="zh-CN" altLang="en-US" sz="2000" b="1" dirty="0">
                  <a:solidFill>
                    <a:srgbClr val="009A6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3A63216-C3E7-8027-2FB6-6CD58538A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91" y="5398831"/>
                <a:ext cx="10766024" cy="707886"/>
              </a:xfrm>
              <a:prstGeom prst="rect">
                <a:avLst/>
              </a:prstGeom>
              <a:blipFill>
                <a:blip r:embed="rId2"/>
                <a:stretch>
                  <a:fillRect l="-118" t="-5357" b="-1607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72CE65B2-793A-63D7-8C2D-ED310141D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286" y="1568234"/>
            <a:ext cx="4742312" cy="32244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F448F4A-55CF-B53C-488F-8A1DDB657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02" y="2487088"/>
            <a:ext cx="6090817" cy="1039132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F9D42FA5-BDE5-CD63-FCA3-D005E5CEDE46}"/>
              </a:ext>
            </a:extLst>
          </p:cNvPr>
          <p:cNvCxnSpPr>
            <a:cxnSpLocks/>
          </p:cNvCxnSpPr>
          <p:nvPr/>
        </p:nvCxnSpPr>
        <p:spPr>
          <a:xfrm flipV="1">
            <a:off x="7142206" y="2478621"/>
            <a:ext cx="0" cy="869686"/>
          </a:xfrm>
          <a:prstGeom prst="straightConnector1">
            <a:avLst/>
          </a:prstGeom>
          <a:ln w="38100">
            <a:solidFill>
              <a:srgbClr val="A8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8B936052-0C11-20FA-2B36-2F86E63334B3}"/>
              </a:ext>
            </a:extLst>
          </p:cNvPr>
          <p:cNvCxnSpPr>
            <a:cxnSpLocks/>
          </p:cNvCxnSpPr>
          <p:nvPr/>
        </p:nvCxnSpPr>
        <p:spPr>
          <a:xfrm>
            <a:off x="6998273" y="2478621"/>
            <a:ext cx="0" cy="1475312"/>
          </a:xfrm>
          <a:prstGeom prst="straightConnector1">
            <a:avLst/>
          </a:prstGeom>
          <a:ln w="38100">
            <a:solidFill>
              <a:srgbClr val="A8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71B37C5E-3F13-B382-C240-A14CAA462394}"/>
              </a:ext>
            </a:extLst>
          </p:cNvPr>
          <p:cNvCxnSpPr>
            <a:cxnSpLocks/>
          </p:cNvCxnSpPr>
          <p:nvPr/>
        </p:nvCxnSpPr>
        <p:spPr>
          <a:xfrm flipV="1">
            <a:off x="6862806" y="1938866"/>
            <a:ext cx="0" cy="2015067"/>
          </a:xfrm>
          <a:prstGeom prst="straightConnector1">
            <a:avLst/>
          </a:prstGeom>
          <a:ln w="38100">
            <a:solidFill>
              <a:srgbClr val="A8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6993173A-D5AD-E878-CA00-631B3B09A52E}"/>
              </a:ext>
            </a:extLst>
          </p:cNvPr>
          <p:cNvCxnSpPr>
            <a:cxnSpLocks/>
          </p:cNvCxnSpPr>
          <p:nvPr/>
        </p:nvCxnSpPr>
        <p:spPr>
          <a:xfrm>
            <a:off x="6730359" y="1955800"/>
            <a:ext cx="0" cy="2590800"/>
          </a:xfrm>
          <a:prstGeom prst="straightConnector1">
            <a:avLst/>
          </a:prstGeom>
          <a:ln w="38100">
            <a:solidFill>
              <a:srgbClr val="A8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532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27DE881-B6DF-1D80-615C-26DC65BC58EC}"/>
              </a:ext>
            </a:extLst>
          </p:cNvPr>
          <p:cNvSpPr txBox="1"/>
          <p:nvPr/>
        </p:nvSpPr>
        <p:spPr>
          <a:xfrm>
            <a:off x="526574" y="489181"/>
            <a:ext cx="2467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2A782512-8BBB-8599-F881-8CA3C9257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053" y="764359"/>
            <a:ext cx="5590396" cy="595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96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5837</TotalTime>
  <Words>462</Words>
  <Application>Microsoft Macintosh PowerPoint</Application>
  <PresentationFormat>宽屏</PresentationFormat>
  <Paragraphs>135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等线</vt:lpstr>
      <vt:lpstr>等线 Light</vt:lpstr>
      <vt:lpstr>Arial</vt:lpstr>
      <vt:lpstr>Calibri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Louyk</dc:creator>
  <cp:lastModifiedBy>Louyk</cp:lastModifiedBy>
  <cp:revision>238</cp:revision>
  <dcterms:created xsi:type="dcterms:W3CDTF">2023-09-27T09:31:16Z</dcterms:created>
  <dcterms:modified xsi:type="dcterms:W3CDTF">2024-03-21T03:05:16Z</dcterms:modified>
</cp:coreProperties>
</file>